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60" r:id="rId6"/>
    <p:sldId id="268" r:id="rId7"/>
    <p:sldId id="267" r:id="rId8"/>
    <p:sldId id="261" r:id="rId9"/>
    <p:sldId id="262" r:id="rId10"/>
    <p:sldId id="263" r:id="rId11"/>
    <p:sldId id="275" r:id="rId12"/>
    <p:sldId id="266" r:id="rId1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83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30647-911A-490C-B101-DCF4EC33D413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5AF9-8AF5-48D4-AB01-BD7EF5619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3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8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0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9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2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2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5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4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15AF9-8AF5-48D4-AB01-BD7EF56194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8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2900" y="1538573"/>
            <a:ext cx="2796540" cy="136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EEEEEE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5044" y="1060106"/>
            <a:ext cx="7633910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097A7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neos.jpl.nasa.gov/fireball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1637" y="5014137"/>
              <a:ext cx="3940725" cy="1293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1637" y="228612"/>
              <a:ext cx="3940725" cy="48998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3180736" y="4775999"/>
                  </a:move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3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63550" y="271474"/>
              <a:ext cx="3816985" cy="4776470"/>
            </a:xfrm>
            <a:custGeom>
              <a:avLst/>
              <a:gdLst/>
              <a:ahLst/>
              <a:cxnLst/>
              <a:rect l="l" t="t" r="r" b="b"/>
              <a:pathLst>
                <a:path w="3816985" h="4776470">
                  <a:moveTo>
                    <a:pt x="0" y="636162"/>
                  </a:moveTo>
                  <a:lnTo>
                    <a:pt x="1744" y="588685"/>
                  </a:lnTo>
                  <a:lnTo>
                    <a:pt x="6897" y="542155"/>
                  </a:lnTo>
                  <a:lnTo>
                    <a:pt x="15335" y="496696"/>
                  </a:lnTo>
                  <a:lnTo>
                    <a:pt x="26934" y="452430"/>
                  </a:lnTo>
                  <a:lnTo>
                    <a:pt x="41572" y="409481"/>
                  </a:lnTo>
                  <a:lnTo>
                    <a:pt x="59126" y="367972"/>
                  </a:lnTo>
                  <a:lnTo>
                    <a:pt x="79473" y="328026"/>
                  </a:lnTo>
                  <a:lnTo>
                    <a:pt x="102489" y="289765"/>
                  </a:lnTo>
                  <a:lnTo>
                    <a:pt x="128053" y="253313"/>
                  </a:lnTo>
                  <a:lnTo>
                    <a:pt x="156040" y="218793"/>
                  </a:lnTo>
                  <a:lnTo>
                    <a:pt x="186327" y="186327"/>
                  </a:lnTo>
                  <a:lnTo>
                    <a:pt x="218793" y="156039"/>
                  </a:lnTo>
                  <a:lnTo>
                    <a:pt x="253313" y="128052"/>
                  </a:lnTo>
                  <a:lnTo>
                    <a:pt x="289765" y="102489"/>
                  </a:lnTo>
                  <a:lnTo>
                    <a:pt x="328026" y="79473"/>
                  </a:lnTo>
                  <a:lnTo>
                    <a:pt x="367972" y="59126"/>
                  </a:lnTo>
                  <a:lnTo>
                    <a:pt x="409481" y="41572"/>
                  </a:lnTo>
                  <a:lnTo>
                    <a:pt x="452430" y="26934"/>
                  </a:lnTo>
                  <a:lnTo>
                    <a:pt x="496696" y="15335"/>
                  </a:lnTo>
                  <a:lnTo>
                    <a:pt x="542155" y="6897"/>
                  </a:lnTo>
                  <a:lnTo>
                    <a:pt x="588685" y="1744"/>
                  </a:lnTo>
                  <a:lnTo>
                    <a:pt x="636162" y="0"/>
                  </a:lnTo>
                  <a:lnTo>
                    <a:pt x="3180736" y="0"/>
                  </a:lnTo>
                  <a:lnTo>
                    <a:pt x="3231110" y="1995"/>
                  </a:lnTo>
                  <a:lnTo>
                    <a:pt x="3280855" y="7924"/>
                  </a:lnTo>
                  <a:lnTo>
                    <a:pt x="3329759" y="17698"/>
                  </a:lnTo>
                  <a:lnTo>
                    <a:pt x="3377607" y="31227"/>
                  </a:lnTo>
                  <a:lnTo>
                    <a:pt x="3424186" y="48425"/>
                  </a:lnTo>
                  <a:lnTo>
                    <a:pt x="3469282" y="69201"/>
                  </a:lnTo>
                  <a:lnTo>
                    <a:pt x="3512683" y="93468"/>
                  </a:lnTo>
                  <a:lnTo>
                    <a:pt x="3554174" y="121137"/>
                  </a:lnTo>
                  <a:lnTo>
                    <a:pt x="3593541" y="152119"/>
                  </a:lnTo>
                  <a:lnTo>
                    <a:pt x="3630572" y="186327"/>
                  </a:lnTo>
                  <a:lnTo>
                    <a:pt x="3664780" y="223358"/>
                  </a:lnTo>
                  <a:lnTo>
                    <a:pt x="3695762" y="262725"/>
                  </a:lnTo>
                  <a:lnTo>
                    <a:pt x="3723431" y="304216"/>
                  </a:lnTo>
                  <a:lnTo>
                    <a:pt x="3747698" y="347617"/>
                  </a:lnTo>
                  <a:lnTo>
                    <a:pt x="3768474" y="392713"/>
                  </a:lnTo>
                  <a:lnTo>
                    <a:pt x="3785672" y="439292"/>
                  </a:lnTo>
                  <a:lnTo>
                    <a:pt x="3799201" y="487140"/>
                  </a:lnTo>
                  <a:lnTo>
                    <a:pt x="3808975" y="536044"/>
                  </a:lnTo>
                  <a:lnTo>
                    <a:pt x="3814904" y="585789"/>
                  </a:lnTo>
                  <a:lnTo>
                    <a:pt x="3816899" y="636162"/>
                  </a:lnTo>
                  <a:lnTo>
                    <a:pt x="3816899" y="4139836"/>
                  </a:lnTo>
                  <a:lnTo>
                    <a:pt x="3815155" y="4187314"/>
                  </a:lnTo>
                  <a:lnTo>
                    <a:pt x="3810002" y="4233844"/>
                  </a:lnTo>
                  <a:lnTo>
                    <a:pt x="3801564" y="4279303"/>
                  </a:lnTo>
                  <a:lnTo>
                    <a:pt x="3789965" y="4323569"/>
                  </a:lnTo>
                  <a:lnTo>
                    <a:pt x="3775327" y="4366518"/>
                  </a:lnTo>
                  <a:lnTo>
                    <a:pt x="3757773" y="4408027"/>
                  </a:lnTo>
                  <a:lnTo>
                    <a:pt x="3737426" y="4447973"/>
                  </a:lnTo>
                  <a:lnTo>
                    <a:pt x="3714410" y="4486234"/>
                  </a:lnTo>
                  <a:lnTo>
                    <a:pt x="3688846" y="4522686"/>
                  </a:lnTo>
                  <a:lnTo>
                    <a:pt x="3660859" y="4557206"/>
                  </a:lnTo>
                  <a:lnTo>
                    <a:pt x="3630572" y="4589672"/>
                  </a:lnTo>
                  <a:lnTo>
                    <a:pt x="3598106" y="4619959"/>
                  </a:lnTo>
                  <a:lnTo>
                    <a:pt x="3563586" y="4647946"/>
                  </a:lnTo>
                  <a:lnTo>
                    <a:pt x="3527134" y="4673510"/>
                  </a:lnTo>
                  <a:lnTo>
                    <a:pt x="3488873" y="4696526"/>
                  </a:lnTo>
                  <a:lnTo>
                    <a:pt x="3448927" y="4716873"/>
                  </a:lnTo>
                  <a:lnTo>
                    <a:pt x="3407418" y="4734427"/>
                  </a:lnTo>
                  <a:lnTo>
                    <a:pt x="3364469" y="4749065"/>
                  </a:lnTo>
                  <a:lnTo>
                    <a:pt x="3320203" y="4760664"/>
                  </a:lnTo>
                  <a:lnTo>
                    <a:pt x="3274744" y="4769102"/>
                  </a:lnTo>
                  <a:lnTo>
                    <a:pt x="3228214" y="4774255"/>
                  </a:lnTo>
                  <a:lnTo>
                    <a:pt x="3180736" y="4775999"/>
                  </a:lnTo>
                  <a:lnTo>
                    <a:pt x="636162" y="4775999"/>
                  </a:lnTo>
                  <a:lnTo>
                    <a:pt x="588685" y="4774255"/>
                  </a:lnTo>
                  <a:lnTo>
                    <a:pt x="542155" y="4769102"/>
                  </a:lnTo>
                  <a:lnTo>
                    <a:pt x="496696" y="4760664"/>
                  </a:lnTo>
                  <a:lnTo>
                    <a:pt x="452430" y="4749065"/>
                  </a:lnTo>
                  <a:lnTo>
                    <a:pt x="409481" y="4734427"/>
                  </a:lnTo>
                  <a:lnTo>
                    <a:pt x="367972" y="4716873"/>
                  </a:lnTo>
                  <a:lnTo>
                    <a:pt x="328026" y="4696526"/>
                  </a:lnTo>
                  <a:lnTo>
                    <a:pt x="289765" y="4673510"/>
                  </a:lnTo>
                  <a:lnTo>
                    <a:pt x="253313" y="4647946"/>
                  </a:lnTo>
                  <a:lnTo>
                    <a:pt x="218793" y="4619959"/>
                  </a:lnTo>
                  <a:lnTo>
                    <a:pt x="186327" y="4589672"/>
                  </a:lnTo>
                  <a:lnTo>
                    <a:pt x="156040" y="4557206"/>
                  </a:lnTo>
                  <a:lnTo>
                    <a:pt x="128053" y="4522686"/>
                  </a:lnTo>
                  <a:lnTo>
                    <a:pt x="102489" y="4486234"/>
                  </a:lnTo>
                  <a:lnTo>
                    <a:pt x="79473" y="4447973"/>
                  </a:lnTo>
                  <a:lnTo>
                    <a:pt x="59126" y="4408027"/>
                  </a:lnTo>
                  <a:lnTo>
                    <a:pt x="41572" y="4366518"/>
                  </a:lnTo>
                  <a:lnTo>
                    <a:pt x="26934" y="4323569"/>
                  </a:lnTo>
                  <a:lnTo>
                    <a:pt x="15335" y="4279303"/>
                  </a:lnTo>
                  <a:lnTo>
                    <a:pt x="6897" y="4233844"/>
                  </a:lnTo>
                  <a:lnTo>
                    <a:pt x="1744" y="4187314"/>
                  </a:lnTo>
                  <a:lnTo>
                    <a:pt x="0" y="4139836"/>
                  </a:lnTo>
                  <a:lnTo>
                    <a:pt x="0" y="6361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29"/>
              </a:spcBef>
            </a:pPr>
            <a:r>
              <a:rPr spc="5" dirty="0"/>
              <a:t>Fireballs</a:t>
            </a:r>
            <a:r>
              <a:rPr spc="-30" dirty="0"/>
              <a:t> </a:t>
            </a:r>
            <a:r>
              <a:rPr spc="555" dirty="0"/>
              <a:t>&amp; </a:t>
            </a:r>
            <a:r>
              <a:rPr spc="-1045" dirty="0"/>
              <a:t> </a:t>
            </a:r>
            <a:r>
              <a:rPr spc="5" dirty="0"/>
              <a:t>Bolides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22900" y="2887313"/>
            <a:ext cx="230441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111250">
              <a:lnSpc>
                <a:spcPts val="1650"/>
              </a:lnSpc>
              <a:spcBef>
                <a:spcPts val="180"/>
              </a:spcBef>
            </a:pPr>
            <a:r>
              <a:rPr sz="1400" spc="5" dirty="0">
                <a:solidFill>
                  <a:srgbClr val="EEEEEE"/>
                </a:solidFill>
                <a:latin typeface="Georgia"/>
                <a:cs typeface="Georgia"/>
              </a:rPr>
              <a:t>Kame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r</a:t>
            </a:r>
            <a:r>
              <a:rPr sz="1400" spc="10" dirty="0">
                <a:solidFill>
                  <a:srgbClr val="EEEEEE"/>
                </a:solidFill>
                <a:latin typeface="Georgia"/>
                <a:cs typeface="Georgia"/>
              </a:rPr>
              <a:t>on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T</a:t>
            </a:r>
            <a:r>
              <a:rPr sz="1400" dirty="0">
                <a:solidFill>
                  <a:srgbClr val="EEEEEE"/>
                </a:solidFill>
                <a:latin typeface="Georgia"/>
                <a:cs typeface="Georgia"/>
              </a:rPr>
              <a:t>hao  Leah</a:t>
            </a:r>
            <a:r>
              <a:rPr sz="1400" spc="3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Georgia"/>
                <a:cs typeface="Georgia"/>
              </a:rPr>
              <a:t>Nash </a:t>
            </a:r>
            <a:r>
              <a:rPr sz="14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Nou</a:t>
            </a:r>
            <a:r>
              <a:rPr sz="1400" spc="-4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Yang</a:t>
            </a:r>
            <a:endParaRPr sz="1400">
              <a:latin typeface="Georgia"/>
              <a:cs typeface="Georgia"/>
            </a:endParaRPr>
          </a:p>
          <a:p>
            <a:pPr marL="12700">
              <a:lnSpc>
                <a:spcPts val="1600"/>
              </a:lnSpc>
            </a:pPr>
            <a:r>
              <a:rPr sz="1400" spc="-10" dirty="0">
                <a:solidFill>
                  <a:srgbClr val="EEEEEE"/>
                </a:solidFill>
                <a:latin typeface="Georgia"/>
                <a:cs typeface="Georgia"/>
              </a:rPr>
              <a:t>Valerie</a:t>
            </a:r>
            <a:r>
              <a:rPr sz="1400" spc="-3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400" spc="15" dirty="0">
                <a:solidFill>
                  <a:srgbClr val="EEEEEE"/>
                </a:solidFill>
                <a:latin typeface="Georgia"/>
                <a:cs typeface="Georgia"/>
              </a:rPr>
              <a:t>Grannemann-Barber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48EB-EFA6-1C46-1C36-C499DB50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730" y="361950"/>
            <a:ext cx="2796540" cy="384721"/>
          </a:xfrm>
        </p:spPr>
        <p:txBody>
          <a:bodyPr/>
          <a:lstStyle/>
          <a:p>
            <a:r>
              <a:rPr lang="en-US" sz="2500" dirty="0"/>
              <a:t>Interesting 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D118E-D685-D2AD-3078-E8D8E567C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237032"/>
            <a:ext cx="7633910" cy="4154984"/>
          </a:xfrm>
        </p:spPr>
        <p:txBody>
          <a:bodyPr/>
          <a:lstStyle/>
          <a:p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some cultures believe seeing a fireball means?</a:t>
            </a: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i="1" u="none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cultures, </a:t>
            </a:r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signifies sickness or death, or epidemic is coming.</a:t>
            </a:r>
          </a:p>
          <a:p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Either to the community or area. On the other hand, some believe it is a sign of promise, luck, and good fortune.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largest fireball seen? </a:t>
            </a:r>
            <a:r>
              <a:rPr lang="en-US" sz="180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1908 Tunguska event. The meteor was about 50-60 m (160-200ft) in size exploded at an altitude of 5-10 km (16,000-33,000ft) over a forest in Siberia.</a:t>
            </a: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largest to git the ground?</a:t>
            </a:r>
          </a:p>
          <a:p>
            <a:r>
              <a:rPr lang="en-US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Chelyabinsk meteorite</a:t>
            </a:r>
            <a:r>
              <a:rPr lang="en-US" i="1" u="none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b="0" i="1" u="non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object was about 3–14 m (10–45 ft) in diameter and 1,190 lbs.</a:t>
            </a:r>
            <a:endParaRPr lang="en-US" sz="1800" i="1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6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9914" y="2194723"/>
            <a:ext cx="2884171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800" spc="-27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  <a:endParaRPr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05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12" y="505223"/>
            <a:ext cx="264477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35" dirty="0"/>
              <a:t>What </a:t>
            </a:r>
            <a:r>
              <a:rPr sz="2500" spc="25" dirty="0"/>
              <a:t>is</a:t>
            </a:r>
            <a:r>
              <a:rPr sz="2500" spc="5" dirty="0"/>
              <a:t> </a:t>
            </a:r>
            <a:r>
              <a:rPr sz="2500" spc="-5" dirty="0"/>
              <a:t>a</a:t>
            </a:r>
            <a:r>
              <a:rPr sz="2500" spc="-20" dirty="0"/>
              <a:t> </a:t>
            </a:r>
            <a:r>
              <a:rPr sz="2500" dirty="0"/>
              <a:t>Fireball?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7700" y="0"/>
            <a:ext cx="4956299" cy="5143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4945" y="1276350"/>
            <a:ext cx="4377055" cy="2994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-3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part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of 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a</a:t>
            </a:r>
            <a:r>
              <a:rPr sz="1800" spc="-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meteoroid</a:t>
            </a:r>
            <a:r>
              <a:rPr lang="en-US" spc="-10" dirty="0">
                <a:solidFill>
                  <a:srgbClr val="EEEEEE"/>
                </a:solidFill>
                <a:latin typeface="Georgia"/>
                <a:cs typeface="Georgia"/>
              </a:rPr>
              <a:t>/ shooting star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that</a:t>
            </a:r>
            <a:r>
              <a:rPr sz="1800" spc="-7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has </a:t>
            </a:r>
            <a:r>
              <a:rPr sz="1800" spc="-4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5" dirty="0">
                <a:solidFill>
                  <a:srgbClr val="EEEEEE"/>
                </a:solidFill>
                <a:latin typeface="Georgia"/>
                <a:cs typeface="Georgia"/>
              </a:rPr>
              <a:t>entered</a:t>
            </a:r>
            <a:r>
              <a:rPr sz="1800" spc="-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20" dirty="0">
                <a:solidFill>
                  <a:srgbClr val="EEEEEE"/>
                </a:solidFill>
                <a:latin typeface="Georgia"/>
                <a:cs typeface="Georgia"/>
              </a:rPr>
              <a:t>the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EEEEEE"/>
                </a:solidFill>
                <a:latin typeface="Georgia"/>
                <a:cs typeface="Georgia"/>
              </a:rPr>
              <a:t>Earth’s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atmosphere</a:t>
            </a:r>
            <a:endParaRPr sz="1800" dirty="0"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Fireballs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4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sz="1800" spc="434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ceptionally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bright,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but </a:t>
            </a:r>
            <a:r>
              <a:rPr sz="1800" spc="-415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usually</a:t>
            </a:r>
            <a:r>
              <a:rPr sz="1800" spc="-4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only</a:t>
            </a: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visible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EEEEEE"/>
                </a:solidFill>
                <a:latin typeface="Georgia"/>
                <a:cs typeface="Georgia"/>
              </a:rPr>
              <a:t>at</a:t>
            </a:r>
            <a:r>
              <a:rPr sz="1800" spc="-2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night</a:t>
            </a:r>
            <a:endParaRPr lang="en-US" sz="1800" spc="10" dirty="0">
              <a:solidFill>
                <a:srgbClr val="EEEEEE"/>
              </a:solidFill>
              <a:latin typeface="Georgia"/>
              <a:cs typeface="Georgia"/>
            </a:endParaRPr>
          </a:p>
          <a:p>
            <a:pPr marL="379095" marR="163195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lang="en-US" sz="1800" spc="10" dirty="0">
                <a:solidFill>
                  <a:srgbClr val="EEEEEE"/>
                </a:solidFill>
                <a:latin typeface="Georgia"/>
                <a:cs typeface="Georgia"/>
              </a:rPr>
              <a:t>Fireballs reach a visible  magnitude of -3 or brighter</a:t>
            </a: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Microsoft Sans Serif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EEEEEE"/>
                </a:solidFill>
                <a:latin typeface="Georgia"/>
                <a:cs typeface="Georgia"/>
              </a:rPr>
              <a:t>E</a:t>
            </a:r>
            <a:r>
              <a:rPr lang="en-US" sz="1800" spc="-80" dirty="0">
                <a:solidFill>
                  <a:srgbClr val="EEEEEE"/>
                </a:solidFill>
                <a:latin typeface="Georgia"/>
                <a:cs typeface="Georgia"/>
              </a:rPr>
              <a:t>x</a:t>
            </a:r>
            <a:r>
              <a:rPr sz="1800" spc="5" dirty="0">
                <a:solidFill>
                  <a:srgbClr val="EEEEEE"/>
                </a:solidFill>
                <a:latin typeface="Georgia"/>
                <a:cs typeface="Georgia"/>
              </a:rPr>
              <a:t>ploding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ﬁreballs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</a:t>
            </a:r>
            <a:r>
              <a:rPr sz="1800" spc="15" dirty="0">
                <a:solidFill>
                  <a:srgbClr val="EEEEEE"/>
                </a:solidFill>
                <a:latin typeface="Georgia"/>
                <a:cs typeface="Georgia"/>
              </a:rPr>
              <a:t>are</a:t>
            </a:r>
            <a:r>
              <a:rPr sz="1800" spc="10" dirty="0">
                <a:solidFill>
                  <a:srgbClr val="EEEEEE"/>
                </a:solidFill>
                <a:latin typeface="Georgia"/>
                <a:cs typeface="Georgia"/>
              </a:rPr>
              <a:t> called bolides</a:t>
            </a:r>
            <a:endParaRPr sz="18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755044" y="1060106"/>
            <a:ext cx="7633910" cy="3531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8575" indent="-36703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u="none" dirty="0">
                <a:solidFill>
                  <a:srgbClr val="EEEEEE"/>
                </a:solidFill>
              </a:rPr>
              <a:t>Source:</a:t>
            </a:r>
            <a:r>
              <a:rPr u="none" spc="5" dirty="0"/>
              <a:t> </a:t>
            </a:r>
            <a:r>
              <a:rPr dirty="0">
                <a:hlinkClick r:id="rId3"/>
              </a:rPr>
              <a:t>Fireballs</a:t>
            </a:r>
            <a:r>
              <a:rPr spc="10" dirty="0">
                <a:hlinkClick r:id="rId3"/>
              </a:rPr>
              <a:t> </a:t>
            </a:r>
            <a:r>
              <a:rPr spc="-40" dirty="0">
                <a:hlinkClick r:id="rId3"/>
              </a:rPr>
              <a:t>(</a:t>
            </a:r>
            <a:r>
              <a:rPr lang="en-US" spc="-40" dirty="0">
                <a:hlinkClick r:id="rId3"/>
              </a:rPr>
              <a:t>cneos.</a:t>
            </a:r>
            <a:r>
              <a:rPr spc="-40" dirty="0">
                <a:hlinkClick r:id="rId3"/>
              </a:rPr>
              <a:t>nasa.gov)</a:t>
            </a: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20" dirty="0">
                <a:solidFill>
                  <a:srgbClr val="EEEEEE"/>
                </a:solidFill>
              </a:rPr>
              <a:t>Fireball event sightings c</a:t>
            </a:r>
            <a:r>
              <a:rPr u="none" spc="20" dirty="0">
                <a:solidFill>
                  <a:srgbClr val="EEEEEE"/>
                </a:solidFill>
              </a:rPr>
              <a:t>aptured</a:t>
            </a:r>
            <a:r>
              <a:rPr u="none" spc="10" dirty="0">
                <a:solidFill>
                  <a:srgbClr val="EEEEEE"/>
                </a:solidFill>
              </a:rPr>
              <a:t> </a:t>
            </a:r>
            <a:r>
              <a:rPr u="none" dirty="0">
                <a:solidFill>
                  <a:srgbClr val="EEEEEE"/>
                </a:solidFill>
              </a:rPr>
              <a:t>by</a:t>
            </a:r>
            <a:r>
              <a:rPr u="none" spc="-35" dirty="0">
                <a:solidFill>
                  <a:srgbClr val="EEEEEE"/>
                </a:solidFill>
              </a:rPr>
              <a:t> </a:t>
            </a:r>
            <a:r>
              <a:rPr u="none" spc="-90" dirty="0">
                <a:solidFill>
                  <a:srgbClr val="EEEEEE"/>
                </a:solidFill>
              </a:rPr>
              <a:t>US</a:t>
            </a:r>
            <a:r>
              <a:rPr u="none" spc="15" dirty="0">
                <a:solidFill>
                  <a:srgbClr val="EEEEEE"/>
                </a:solidFill>
              </a:rPr>
              <a:t> </a:t>
            </a:r>
            <a:r>
              <a:rPr u="none" spc="10" dirty="0">
                <a:solidFill>
                  <a:srgbClr val="EEEEEE"/>
                </a:solidFill>
              </a:rPr>
              <a:t>Government</a:t>
            </a:r>
            <a:r>
              <a:rPr u="none" spc="-20" dirty="0">
                <a:solidFill>
                  <a:srgbClr val="EEEEEE"/>
                </a:solidFill>
              </a:rPr>
              <a:t> </a:t>
            </a:r>
            <a:r>
              <a:rPr lang="en-US" u="none" spc="30" dirty="0">
                <a:solidFill>
                  <a:srgbClr val="EEEEEE"/>
                </a:solidFill>
              </a:rPr>
              <a:t>sensors and ground observers</a:t>
            </a:r>
          </a:p>
          <a:p>
            <a:pPr marL="3838575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Documentation dates as far as 1988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Currently over 900 records</a:t>
            </a:r>
            <a:endParaRPr lang="en-US"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  <a:p>
            <a:pPr marL="3838575" indent="-367030">
              <a:lnSpc>
                <a:spcPct val="100000"/>
              </a:lnSpc>
              <a:spcBef>
                <a:spcPts val="2160"/>
              </a:spcBef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u="none" spc="30" dirty="0">
                <a:solidFill>
                  <a:srgbClr val="EEEEEE"/>
                </a:solidFill>
              </a:rPr>
              <a:t>Data components: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Date/ Time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Latitude / Longitude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Altitude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Velocity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Total Radiated Energy</a:t>
            </a:r>
          </a:p>
          <a:p>
            <a:pPr marL="4295775" lvl="1" indent="-367030">
              <a:buFont typeface="Microsoft Sans Serif"/>
              <a:buChar char="●"/>
              <a:tabLst>
                <a:tab pos="3839210" algn="l"/>
                <a:tab pos="3839845" algn="l"/>
              </a:tabLst>
            </a:pPr>
            <a:r>
              <a:rPr lang="en-US" sz="1200" u="none" spc="30" dirty="0">
                <a:solidFill>
                  <a:srgbClr val="EEEEEE"/>
                </a:solidFill>
                <a:latin typeface="Georgia" panose="02040502050405020303" pitchFamily="18" charset="0"/>
              </a:rPr>
              <a:t>Calculated Total Im</a:t>
            </a:r>
            <a:r>
              <a:rPr lang="en-US" sz="1200" spc="30" dirty="0">
                <a:solidFill>
                  <a:srgbClr val="EEEEEE"/>
                </a:solidFill>
                <a:latin typeface="Georgia" panose="02040502050405020303" pitchFamily="18" charset="0"/>
              </a:rPr>
              <a:t>pact Energy</a:t>
            </a:r>
            <a:endParaRPr sz="1200" u="none" spc="30" dirty="0">
              <a:solidFill>
                <a:srgbClr val="EEEEEE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300" y="723063"/>
            <a:ext cx="3888249" cy="39627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85131" y="505248"/>
            <a:ext cx="131508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sz="2500" spc="-15" dirty="0"/>
              <a:t>Data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6014" y="291420"/>
            <a:ext cx="1911069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0" dirty="0"/>
              <a:t>The</a:t>
            </a:r>
            <a:r>
              <a:rPr sz="2500" spc="-50" dirty="0"/>
              <a:t> </a:t>
            </a:r>
            <a:r>
              <a:rPr lang="en-US" sz="2500" spc="-15" dirty="0"/>
              <a:t>Process</a:t>
            </a:r>
            <a:endParaRPr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A6FFF-A0AB-6B75-E072-76BBCAD78441}"/>
              </a:ext>
            </a:extLst>
          </p:cNvPr>
          <p:cNvSpPr txBox="1"/>
          <p:nvPr/>
        </p:nvSpPr>
        <p:spPr>
          <a:xfrm>
            <a:off x="533400" y="1200150"/>
            <a:ext cx="4610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Converted 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Extracted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Insert new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Database: SQLite</a:t>
            </a:r>
          </a:p>
          <a:p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Track: A dashboard with views and interactive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JS Library: P5.JS</a:t>
            </a:r>
          </a:p>
        </p:txBody>
      </p:sp>
      <p:pic>
        <p:nvPicPr>
          <p:cNvPr id="7" name="Picture 6" descr="A picture containing text">
            <a:extLst>
              <a:ext uri="{FF2B5EF4-FFF2-40B4-BE49-F238E27FC236}">
                <a16:creationId xmlns:a16="http://schemas.microsoft.com/office/drawing/2014/main" id="{44FD5844-5471-CD9A-0006-BC090AC76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/>
          <a:stretch/>
        </p:blipFill>
        <p:spPr>
          <a:xfrm>
            <a:off x="4839132" y="1588710"/>
            <a:ext cx="375761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311475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Is there a correlation between a fireball’s total radiated energy in the atmosphere and the altitude at which it is observed?</a:t>
            </a:r>
            <a:endParaRPr sz="200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B6F2D21-AE7A-9A8B-D014-808C83D10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" y="1502312"/>
            <a:ext cx="4648200" cy="2634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B1AA2-8877-5342-A6AE-F651811D232A}"/>
              </a:ext>
            </a:extLst>
          </p:cNvPr>
          <p:cNvSpPr txBox="1"/>
          <p:nvPr/>
        </p:nvSpPr>
        <p:spPr>
          <a:xfrm>
            <a:off x="5105400" y="1354842"/>
            <a:ext cx="3276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Total Radiated Energy values ranged from to 20 Billion 3.75 Trillion Joules</a:t>
            </a:r>
          </a:p>
          <a:p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Altitude values ranged from 14 to 74 kilometers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Fireball with Highest Total Radiated Energy (3.75 T Joules) at 23.3 km Altitude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" panose="02040502050405020303" pitchFamily="18" charset="0"/>
              </a:rPr>
              <a:t>Fireballs more commonly have higher total radiated energy at altitudes above 20 kilometers and below 50 kilometers.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8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044" y="209550"/>
            <a:ext cx="763391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Does Altitude Effect the Rate of Velocity of Fireballs?</a:t>
            </a:r>
            <a:endParaRPr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C3FE2-D351-B01D-AF7A-8E9FA644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044" y="1736089"/>
            <a:ext cx="7633910" cy="1384995"/>
          </a:xfrm>
        </p:spPr>
        <p:txBody>
          <a:bodyPr/>
          <a:lstStyle/>
          <a:p>
            <a:r>
              <a:rPr lang="en-US" b="1" u="none" dirty="0">
                <a:solidFill>
                  <a:schemeClr val="bg1"/>
                </a:solidFill>
              </a:rPr>
              <a:t>Altitude (km) </a:t>
            </a:r>
            <a:r>
              <a:rPr lang="en-US" u="none" dirty="0">
                <a:solidFill>
                  <a:schemeClr val="bg1"/>
                </a:solidFill>
              </a:rPr>
              <a:t>- Altitude in kilometers (km) above the reference geoid for event.</a:t>
            </a:r>
          </a:p>
          <a:p>
            <a:endParaRPr lang="en-US" u="none" dirty="0">
              <a:solidFill>
                <a:schemeClr val="bg1"/>
              </a:solidFill>
            </a:endParaRPr>
          </a:p>
          <a:p>
            <a:r>
              <a:rPr lang="en-US" b="1" u="none" dirty="0">
                <a:solidFill>
                  <a:schemeClr val="bg1"/>
                </a:solidFill>
              </a:rPr>
              <a:t>Velocity (km/s) </a:t>
            </a:r>
            <a:r>
              <a:rPr lang="en-US" u="none" dirty="0">
                <a:solidFill>
                  <a:schemeClr val="bg1"/>
                </a:solidFill>
              </a:rPr>
              <a:t>- Magnitude of the meteor's pre-impact velocity in kilometers per second (km/s).</a:t>
            </a:r>
          </a:p>
        </p:txBody>
      </p:sp>
    </p:spTree>
    <p:extLst>
      <p:ext uri="{BB962C8B-B14F-4D97-AF65-F5344CB8AC3E}">
        <p14:creationId xmlns:p14="http://schemas.microsoft.com/office/powerpoint/2010/main" val="32719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3114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000" spc="30" dirty="0"/>
              <a:t>Does Altitude Effect the Rate of Velocity of Fireballs? Cont’d</a:t>
            </a:r>
            <a:endParaRPr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B1AA2-8877-5342-A6AE-F651811D232A}"/>
              </a:ext>
            </a:extLst>
          </p:cNvPr>
          <p:cNvSpPr txBox="1"/>
          <p:nvPr/>
        </p:nvSpPr>
        <p:spPr>
          <a:xfrm>
            <a:off x="5410200" y="1502312"/>
            <a:ext cx="3276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Top 10 locations ranked based on highest altitude.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Location with highest recorded fireball altitude is Libya (63 km), while lowest are East Siberian Sea, China, and Cambodia (52 km).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China has highest rate of velocity (24.5 km/s) , while Libya has lowest rate (14.1 km/s).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Georgia" panose="02040502050405020303" pitchFamily="18" charset="0"/>
              </a:rPr>
              <a:t>As altitude begins to lower, rate of velocity goes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D7C66B6-4C70-6746-CF05-B5600FAA39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1733550"/>
            <a:ext cx="4953000" cy="19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1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2"/>
    </mc:Choice>
    <mc:Fallback xmlns="">
      <p:transition spd="slow" advTm="17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62" y="285750"/>
            <a:ext cx="83782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  <a:tabLst>
                <a:tab pos="411480" algn="l"/>
                <a:tab pos="412115" algn="l"/>
              </a:tabLst>
            </a:pPr>
            <a:r>
              <a:rPr lang="en-US" sz="2000" spc="10" dirty="0">
                <a:solidFill>
                  <a:srgbClr val="EEEEEE"/>
                </a:solidFill>
                <a:latin typeface="Georgia"/>
                <a:cs typeface="Georgia"/>
              </a:rPr>
              <a:t>How does velocity influence the total impact energy?</a:t>
            </a:r>
            <a:endParaRPr lang="en-US" sz="2000" dirty="0">
              <a:latin typeface="Georgia"/>
              <a:cs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7E768-F945-74BC-7FAE-240DDAD63EAF}"/>
              </a:ext>
            </a:extLst>
          </p:cNvPr>
          <p:cNvSpPr txBox="1"/>
          <p:nvPr/>
        </p:nvSpPr>
        <p:spPr>
          <a:xfrm>
            <a:off x="369007" y="1276350"/>
            <a:ext cx="6629400" cy="307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</a:rPr>
              <a:t>Velocity : the speed in a given direction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</a:rPr>
              <a:t>Total impact energy: the amount of energy the meteor absorbs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Calculated Total Energy: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        KE =            (1/2) mv ^2</a:t>
            </a:r>
          </a:p>
          <a:p>
            <a:pPr marL="18288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KE=Joules      m=mass  v=velocity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2"/>
    </mc:Choice>
    <mc:Fallback xmlns="">
      <p:transition spd="slow" advTm="2403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61950"/>
            <a:ext cx="84544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000" spc="10">
                <a:solidFill>
                  <a:srgbClr val="EEEEEE"/>
                </a:solidFill>
                <a:latin typeface="Georgia"/>
                <a:cs typeface="Georgia"/>
              </a:rPr>
              <a:t>How does velocity influence the total impact energy?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9AC79-0BF3-F71A-89E2-D9609B2410A5}"/>
              </a:ext>
            </a:extLst>
          </p:cNvPr>
          <p:cNvSpPr txBox="1"/>
          <p:nvPr/>
        </p:nvSpPr>
        <p:spPr>
          <a:xfrm>
            <a:off x="398057" y="1276350"/>
            <a:ext cx="838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Velocity of meteorite is 11km-72km (25,000-160,000 mph) entering the atmosphere.</a:t>
            </a:r>
          </a:p>
          <a:p>
            <a:endParaRPr lang="en-US" sz="1800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i="1" u="none" dirty="0">
                <a:solidFill>
                  <a:schemeClr val="bg1"/>
                </a:solidFill>
                <a:latin typeface="Georgia" panose="02040502050405020303" pitchFamily="18" charset="0"/>
              </a:rPr>
              <a:t>The velocity creates speed, along with the mass of the object, it will create an energy of over 20 million tons of TNT before hitting the Earth’s atmosphere.</a:t>
            </a:r>
            <a:endParaRPr lang="en-US" sz="1800" i="1" u="none" dirty="0">
              <a:solidFill>
                <a:schemeClr val="bg1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By the time it hits Earth’s atmosphere, it slows to an average of 10-70 km/sec.</a:t>
            </a:r>
          </a:p>
          <a:p>
            <a:endParaRPr lang="en-US" u="none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US" u="none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Once the fireball fragments get closer to the ground, the velocity is around 200-400 mph.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623</Words>
  <Application>Microsoft Office PowerPoint</Application>
  <PresentationFormat>On-screen Show (16:9)</PresentationFormat>
  <Paragraphs>95</Paragraphs>
  <Slides>12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</vt:lpstr>
      <vt:lpstr>Microsoft Sans Serif</vt:lpstr>
      <vt:lpstr>Office Theme</vt:lpstr>
      <vt:lpstr>Fireballs &amp;  Bolides</vt:lpstr>
      <vt:lpstr>What is a Fireball?</vt:lpstr>
      <vt:lpstr>The Data</vt:lpstr>
      <vt:lpstr>The Process</vt:lpstr>
      <vt:lpstr>Is there a correlation between a fireball’s total radiated energy in the atmosphere and the altitude at which it is observed?</vt:lpstr>
      <vt:lpstr>Does Altitude Effect the Rate of Velocity of Fireballs?</vt:lpstr>
      <vt:lpstr>Does Altitude Effect the Rate of Velocity of Fireballs? Cont’d</vt:lpstr>
      <vt:lpstr>How does velocity influence the total impact energy?</vt:lpstr>
      <vt:lpstr>How does velocity influence the total impact energy?</vt:lpstr>
      <vt:lpstr>PowerPoint Presentation</vt:lpstr>
      <vt:lpstr>Interesting Facts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dc:creator>Nou Yang</dc:creator>
  <cp:lastModifiedBy>Nou Yang</cp:lastModifiedBy>
  <cp:revision>8</cp:revision>
  <dcterms:created xsi:type="dcterms:W3CDTF">2023-02-24T01:36:29Z</dcterms:created>
  <dcterms:modified xsi:type="dcterms:W3CDTF">2023-02-27T02:18:45Z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